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presProps.xml" ContentType="application/vnd.openxmlformats-officedocument.presentationml.presProps+xml"/>
  <Override PartName="/ppt/media/image53.jpeg" ContentType="image/jpeg"/>
  <Override PartName="/ppt/media/image1.jpeg" ContentType="image/jpeg"/>
  <Override PartName="/ppt/media/image28.png" ContentType="image/png"/>
  <Override PartName="/ppt/media/image59.png" ContentType="image/png"/>
  <Override PartName="/ppt/media/image17.jpeg" ContentType="image/jpeg"/>
  <Override PartName="/ppt/media/image3.png" ContentType="image/png"/>
  <Override PartName="/ppt/media/image2.png" ContentType="image/png"/>
  <Override PartName="/ppt/media/image4.png" ContentType="image/png"/>
  <Override PartName="/ppt/media/image45.jpeg" ContentType="image/jpeg"/>
  <Override PartName="/ppt/media/image5.png" ContentType="image/png"/>
  <Override PartName="/ppt/media/image6.png" ContentType="image/png"/>
  <Override PartName="/ppt/media/image7.png" ContentType="image/png"/>
  <Override PartName="/ppt/media/image62.jpeg" ContentType="image/jpeg"/>
  <Override PartName="/ppt/media/image8.png" ContentType="image/png"/>
  <Override PartName="/ppt/media/image23.jpeg" ContentType="image/jpeg"/>
  <Override PartName="/ppt/media/image9.png" ContentType="image/png"/>
  <Override PartName="/ppt/media/image10.png" ContentType="image/png"/>
  <Override PartName="/ppt/media/image29.jpeg" ContentType="image/jpeg"/>
  <Override PartName="/ppt/media/image66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8.jpeg" ContentType="image/jpeg"/>
  <Override PartName="/ppt/media/image19.jpeg" ContentType="image/jpeg"/>
  <Override PartName="/ppt/media/image22.png" ContentType="image/png"/>
  <Override PartName="/ppt/media/image20.jpeg" ContentType="image/jpeg"/>
  <Override PartName="/ppt/media/image44.png" ContentType="image/png"/>
  <Override PartName="/ppt/media/image21.png" ContentType="image/png"/>
  <Override PartName="/ppt/media/image58.jpeg" ContentType="image/jpeg"/>
  <Override PartName="/ppt/media/image24.jpeg" ContentType="image/jpeg"/>
  <Override PartName="/ppt/media/image25.jpeg" ContentType="image/jpeg"/>
  <Override PartName="/ppt/media/image27.png" ContentType="image/png"/>
  <Override PartName="/ppt/media/image26.jpeg" ContentType="image/jpeg"/>
  <Override PartName="/ppt/media/image37.png" ContentType="image/png"/>
  <Override PartName="/ppt/media/image30.jpeg" ContentType="image/jpeg"/>
  <Override PartName="/ppt/media/image32.png" ContentType="image/png"/>
  <Override PartName="/ppt/media/image31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8.jpeg" ContentType="image/jpeg"/>
  <Override PartName="/ppt/media/image39.png" ContentType="image/png"/>
  <Override PartName="/ppt/media/image40.png" ContentType="image/png"/>
  <Override PartName="/ppt/media/image42.jpeg" ContentType="image/jpeg"/>
  <Override PartName="/ppt/media/image41.jpeg" ContentType="image/jpeg"/>
  <Override PartName="/ppt/media/image43.png" ContentType="image/png"/>
  <Override PartName="/ppt/media/image49.jpeg" ContentType="image/jpeg"/>
  <Override PartName="/ppt/media/image46.jpeg" ContentType="image/jpeg"/>
  <Override PartName="/ppt/media/image47.png" ContentType="image/png"/>
  <Override PartName="/ppt/media/image48.png" ContentType="image/png"/>
  <Override PartName="/ppt/media/image50.jpeg" ContentType="image/jpeg"/>
  <Override PartName="/ppt/media/image51.png" ContentType="image/png"/>
  <Override PartName="/ppt/media/image52.png" ContentType="image/png"/>
  <Override PartName="/ppt/media/image54.jpeg" ContentType="image/jpeg"/>
  <Override PartName="/ppt/media/image55.png" ContentType="image/png"/>
  <Override PartName="/ppt/media/image56.png" ContentType="image/png"/>
  <Override PartName="/ppt/media/image57.jpeg" ContentType="image/jpeg"/>
  <Override PartName="/ppt/media/image60.png" ContentType="image/png"/>
  <Override PartName="/ppt/media/image61.jpeg" ContentType="image/jpeg"/>
  <Override PartName="/ppt/media/image63.png" ContentType="image/png"/>
  <Override PartName="/ppt/media/image64.png" ContentType="image/png"/>
  <Override PartName="/ppt/media/image65.png" ContentType="image/png"/>
  <Override PartName="/ppt/media/image67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936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9137880" cy="5122800"/>
          </a:xfrm>
          <a:prstGeom prst="rect">
            <a:avLst/>
          </a:prstGeom>
          <a:ln w="0">
            <a:noFill/>
          </a:ln>
        </p:spPr>
      </p:pic>
      <p:sp>
        <p:nvSpPr>
          <p:cNvPr id="39" name="PlaceHolder 1"/>
          <p:cNvSpPr>
            <a:spLocks noGrp="1"/>
          </p:cNvSpPr>
          <p:nvPr>
            <p:ph/>
          </p:nvPr>
        </p:nvSpPr>
        <p:spPr>
          <a:xfrm>
            <a:off x="1773000" y="1502280"/>
            <a:ext cx="5591880" cy="2899440"/>
          </a:xfrm>
          <a:prstGeom prst="rect">
            <a:avLst/>
          </a:prstGeom>
          <a:noFill/>
          <a:ln w="0">
            <a:noFill/>
          </a:ln>
        </p:spPr>
        <p:txBody>
          <a:bodyPr lIns="0" rIns="0" tIns="12240" bIns="0" anchor="t">
            <a:noAutofit/>
          </a:bodyPr>
          <a:p>
            <a:pPr marL="299880">
              <a:lnSpc>
                <a:spcPct val="100000"/>
              </a:lnSpc>
              <a:spcBef>
                <a:spcPts val="96"/>
              </a:spcBef>
            </a:pPr>
            <a:endParaRPr b="0" lang="ru-RU" sz="3200" spc="-1" strike="noStrike">
              <a:latin typeface="Arial"/>
            </a:endParaRPr>
          </a:p>
          <a:p>
            <a:pPr marL="299880">
              <a:lnSpc>
                <a:spcPct val="100000"/>
              </a:lnSpc>
              <a:spcBef>
                <a:spcPts val="96"/>
              </a:spcBef>
            </a:pPr>
            <a:r>
              <a:rPr b="1" lang="ru-RU" sz="3600" spc="-75" strike="noStrike">
                <a:solidFill>
                  <a:srgbClr val="8b3d57"/>
                </a:solidFill>
                <a:latin typeface="Arial"/>
              </a:rPr>
              <a:t>Идея подарка для мамы: брошь из фетра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0" name="object 4"/>
          <p:cNvSpPr/>
          <p:nvPr/>
        </p:nvSpPr>
        <p:spPr>
          <a:xfrm>
            <a:off x="2089080" y="668520"/>
            <a:ext cx="5218200" cy="65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b="0" lang="ru-RU" sz="1400" spc="-7" strike="noStrike">
                <a:solidFill>
                  <a:srgbClr val="000000"/>
                </a:solidFill>
                <a:latin typeface="Arial"/>
                <a:ea typeface="DejaVu Sans"/>
              </a:rPr>
              <a:t>Муниципальное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15" strike="noStrike">
                <a:solidFill>
                  <a:srgbClr val="000000"/>
                </a:solidFill>
                <a:latin typeface="Arial"/>
                <a:ea typeface="DejaVu Sans"/>
              </a:rPr>
              <a:t>бюджетное</a:t>
            </a:r>
            <a:r>
              <a:rPr b="0" lang="ru-RU" sz="1400" spc="-7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21" strike="noStrike">
                <a:solidFill>
                  <a:srgbClr val="000000"/>
                </a:solidFill>
                <a:latin typeface="Arial"/>
                <a:ea typeface="DejaVu Sans"/>
              </a:rPr>
              <a:t>образовательное</a:t>
            </a:r>
            <a:r>
              <a:rPr b="0" lang="ru-RU" sz="1400" spc="-15" strike="noStrike">
                <a:solidFill>
                  <a:srgbClr val="000000"/>
                </a:solidFill>
                <a:latin typeface="Arial"/>
                <a:ea typeface="DejaVu Sans"/>
              </a:rPr>
              <a:t> учреждение дополнительного</a:t>
            </a:r>
            <a:r>
              <a:rPr b="0" lang="ru-RU" sz="1400" spc="-32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15" strike="noStrike">
                <a:solidFill>
                  <a:srgbClr val="000000"/>
                </a:solidFill>
                <a:latin typeface="Arial"/>
                <a:ea typeface="DejaVu Sans"/>
              </a:rPr>
              <a:t>образования </a:t>
            </a:r>
            <a:r>
              <a:rPr b="0" lang="ru-RU" sz="1400" spc="-21" strike="noStrike">
                <a:solidFill>
                  <a:srgbClr val="000000"/>
                </a:solidFill>
                <a:latin typeface="Arial"/>
                <a:ea typeface="DejaVu Sans"/>
              </a:rPr>
              <a:t>«Гуманитарный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7" strike="noStrike">
                <a:solidFill>
                  <a:srgbClr val="000000"/>
                </a:solidFill>
                <a:latin typeface="Arial"/>
                <a:ea typeface="DejaVu Sans"/>
              </a:rPr>
              <a:t>центр 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15" strike="noStrike">
                <a:solidFill>
                  <a:srgbClr val="000000"/>
                </a:solidFill>
                <a:latin typeface="Arial"/>
                <a:ea typeface="DejaVu Sans"/>
              </a:rPr>
              <a:t>интеллектуального</a:t>
            </a:r>
            <a:r>
              <a:rPr b="0" lang="ru-RU" sz="1400" spc="-32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12" strike="noStrike">
                <a:solidFill>
                  <a:srgbClr val="000000"/>
                </a:solidFill>
                <a:latin typeface="Arial"/>
                <a:ea typeface="DejaVu Sans"/>
              </a:rPr>
              <a:t>развития»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26" strike="noStrike">
                <a:solidFill>
                  <a:srgbClr val="000000"/>
                </a:solidFill>
                <a:latin typeface="Arial"/>
                <a:ea typeface="DejaVu Sans"/>
              </a:rPr>
              <a:t>городского</a:t>
            </a:r>
            <a:r>
              <a:rPr b="0" lang="ru-RU" sz="1400" spc="-12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35" strike="noStrike">
                <a:solidFill>
                  <a:srgbClr val="000000"/>
                </a:solidFill>
                <a:latin typeface="Arial"/>
                <a:ea typeface="DejaVu Sans"/>
              </a:rPr>
              <a:t>округа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21" strike="noStrike">
                <a:solidFill>
                  <a:srgbClr val="000000"/>
                </a:solidFill>
                <a:latin typeface="Arial"/>
                <a:ea typeface="DejaVu Sans"/>
              </a:rPr>
              <a:t>Тольятти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41" name="object 10"/>
          <p:cNvSpPr/>
          <p:nvPr/>
        </p:nvSpPr>
        <p:spPr>
          <a:xfrm>
            <a:off x="2123640" y="3219840"/>
            <a:ext cx="3675600" cy="94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361"/>
              </a:spcBef>
            </a:pPr>
            <a:r>
              <a:rPr b="0" lang="ru-RU" sz="1600" spc="-12" strike="noStrike">
                <a:solidFill>
                  <a:srgbClr val="000000"/>
                </a:solidFill>
                <a:latin typeface="Microsoft Sans Serif"/>
                <a:ea typeface="DejaVu Sans"/>
              </a:rPr>
              <a:t>Попова</a:t>
            </a:r>
            <a:r>
              <a:rPr b="0" lang="ru-RU" sz="1600" spc="-7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600" spc="-26" strike="noStrike">
                <a:solidFill>
                  <a:srgbClr val="000000"/>
                </a:solidFill>
                <a:latin typeface="Microsoft Sans Serif"/>
                <a:ea typeface="DejaVu Sans"/>
              </a:rPr>
              <a:t>Татьяна</a:t>
            </a:r>
            <a:r>
              <a:rPr b="0" lang="ru-RU" sz="1600" spc="-1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600" spc="-15" strike="noStrike">
                <a:solidFill>
                  <a:srgbClr val="000000"/>
                </a:solidFill>
                <a:latin typeface="Microsoft Sans Serif"/>
                <a:ea typeface="DejaVu Sans"/>
              </a:rPr>
              <a:t>Александровна,</a:t>
            </a:r>
            <a:endParaRPr b="0" lang="ru-RU" sz="1600" spc="-1" strike="noStrike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b="0" lang="ru-RU" sz="1600" spc="-32" strike="noStrike">
                <a:solidFill>
                  <a:srgbClr val="000000"/>
                </a:solidFill>
                <a:latin typeface="Microsoft Sans Serif"/>
                <a:ea typeface="DejaVu Sans"/>
              </a:rPr>
              <a:t>педагог</a:t>
            </a:r>
            <a:r>
              <a:rPr b="0" lang="ru-RU" sz="1600" spc="-1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600" spc="-21" strike="noStrike">
                <a:solidFill>
                  <a:srgbClr val="000000"/>
                </a:solidFill>
                <a:latin typeface="Microsoft Sans Serif"/>
                <a:ea typeface="DejaVu Sans"/>
              </a:rPr>
              <a:t>дополнительного</a:t>
            </a:r>
            <a:r>
              <a:rPr b="0" lang="ru-RU" sz="1600" spc="38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600" spc="-21" strike="noStrike">
                <a:solidFill>
                  <a:srgbClr val="000000"/>
                </a:solidFill>
                <a:latin typeface="Microsoft Sans Serif"/>
                <a:ea typeface="DejaVu Sans"/>
              </a:rPr>
              <a:t>образования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B2AFD810-9CEF-43C3-AFDD-1C7F69A33DE1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object 2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99" name="object 6"/>
          <p:cNvSpPr/>
          <p:nvPr/>
        </p:nvSpPr>
        <p:spPr>
          <a:xfrm>
            <a:off x="570240" y="1242720"/>
            <a:ext cx="4286160" cy="367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фетр розового и зеленого  цвета</a:t>
            </a:r>
            <a:endParaRPr b="0" lang="ru-RU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шаблоны</a:t>
            </a:r>
            <a:endParaRPr b="0" lang="ru-RU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фломастеры</a:t>
            </a:r>
            <a:endParaRPr b="0" lang="ru-RU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ножницы</a:t>
            </a:r>
            <a:endParaRPr b="0" lang="ru-RU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супер-клей</a:t>
            </a:r>
            <a:endParaRPr b="0" lang="ru-RU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бисер</a:t>
            </a:r>
            <a:endParaRPr b="0" lang="ru-RU" sz="24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застежка для броши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00" name="PlaceHolder 1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795419DD-5DA7-4315-8F8F-22E319412DD6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01" name="object 11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102" name="object 47"/>
          <p:cNvSpPr/>
          <p:nvPr/>
        </p:nvSpPr>
        <p:spPr>
          <a:xfrm>
            <a:off x="611280" y="599040"/>
            <a:ext cx="3959640" cy="433440"/>
          </a:xfrm>
          <a:custGeom>
            <a:avLst/>
            <a:gdLst/>
            <a:ahLst/>
            <a:rect l="l" t="t" r="r" b="b"/>
            <a:pathLst>
              <a:path w="4032885" h="439419">
                <a:moveTo>
                  <a:pt x="3959301" y="0"/>
                </a:moveTo>
                <a:lnTo>
                  <a:pt x="73177" y="0"/>
                </a:lnTo>
                <a:lnTo>
                  <a:pt x="44694" y="5750"/>
                </a:lnTo>
                <a:lnTo>
                  <a:pt x="21434" y="21431"/>
                </a:lnTo>
                <a:lnTo>
                  <a:pt x="5751" y="44684"/>
                </a:lnTo>
                <a:lnTo>
                  <a:pt x="0" y="73151"/>
                </a:lnTo>
                <a:lnTo>
                  <a:pt x="0" y="365887"/>
                </a:lnTo>
                <a:lnTo>
                  <a:pt x="5751" y="394354"/>
                </a:lnTo>
                <a:lnTo>
                  <a:pt x="21434" y="417607"/>
                </a:lnTo>
                <a:lnTo>
                  <a:pt x="44694" y="433288"/>
                </a:lnTo>
                <a:lnTo>
                  <a:pt x="73177" y="439038"/>
                </a:lnTo>
                <a:lnTo>
                  <a:pt x="3959301" y="439038"/>
                </a:lnTo>
                <a:lnTo>
                  <a:pt x="3987769" y="433288"/>
                </a:lnTo>
                <a:lnTo>
                  <a:pt x="4011021" y="417607"/>
                </a:lnTo>
                <a:lnTo>
                  <a:pt x="4026702" y="394354"/>
                </a:lnTo>
                <a:lnTo>
                  <a:pt x="4032453" y="365887"/>
                </a:lnTo>
                <a:lnTo>
                  <a:pt x="4032453" y="73151"/>
                </a:lnTo>
                <a:lnTo>
                  <a:pt x="4026702" y="44684"/>
                </a:lnTo>
                <a:lnTo>
                  <a:pt x="4011021" y="21431"/>
                </a:lnTo>
                <a:lnTo>
                  <a:pt x="3987769" y="5750"/>
                </a:lnTo>
                <a:lnTo>
                  <a:pt x="3959301" y="0"/>
                </a:lnTo>
                <a:close/>
              </a:path>
            </a:pathLst>
          </a:custGeom>
          <a:solidFill>
            <a:srgbClr val="ff7b8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PlaceHolder 17"/>
          <p:cNvSpPr/>
          <p:nvPr/>
        </p:nvSpPr>
        <p:spPr>
          <a:xfrm>
            <a:off x="712080" y="663120"/>
            <a:ext cx="486396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НЕОБХОДИМЫЕ МАТЕРИАЛЫ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04" name="Рисунок 101" descr=""/>
          <p:cNvPicPr/>
          <p:nvPr/>
        </p:nvPicPr>
        <p:blipFill>
          <a:blip r:embed="rId3"/>
          <a:stretch/>
        </p:blipFill>
        <p:spPr>
          <a:xfrm>
            <a:off x="5200560" y="1180080"/>
            <a:ext cx="3183840" cy="367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object 42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106" name="object 43"/>
          <p:cNvSpPr/>
          <p:nvPr/>
        </p:nvSpPr>
        <p:spPr>
          <a:xfrm>
            <a:off x="540000" y="1229760"/>
            <a:ext cx="6629400" cy="111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>
              <a:lnSpc>
                <a:spcPct val="100000"/>
              </a:lnSpc>
            </a:pPr>
            <a:r>
              <a:rPr b="1" lang="ru-RU" sz="24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Приложите шаблон, обведите.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07" name="PlaceHolder 1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CEFC431F-F7E3-4D12-88E8-95111604EDD5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08" name="object 48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109" name="object 49"/>
          <p:cNvSpPr/>
          <p:nvPr/>
        </p:nvSpPr>
        <p:spPr>
          <a:xfrm>
            <a:off x="611280" y="599040"/>
            <a:ext cx="3959640" cy="433440"/>
          </a:xfrm>
          <a:custGeom>
            <a:avLst/>
            <a:gdLst/>
            <a:ahLst/>
            <a:rect l="l" t="t" r="r" b="b"/>
            <a:pathLst>
              <a:path w="4032885" h="439419">
                <a:moveTo>
                  <a:pt x="3959301" y="0"/>
                </a:moveTo>
                <a:lnTo>
                  <a:pt x="73177" y="0"/>
                </a:lnTo>
                <a:lnTo>
                  <a:pt x="44694" y="5750"/>
                </a:lnTo>
                <a:lnTo>
                  <a:pt x="21434" y="21431"/>
                </a:lnTo>
                <a:lnTo>
                  <a:pt x="5751" y="44684"/>
                </a:lnTo>
                <a:lnTo>
                  <a:pt x="0" y="73151"/>
                </a:lnTo>
                <a:lnTo>
                  <a:pt x="0" y="365887"/>
                </a:lnTo>
                <a:lnTo>
                  <a:pt x="5751" y="394354"/>
                </a:lnTo>
                <a:lnTo>
                  <a:pt x="21434" y="417607"/>
                </a:lnTo>
                <a:lnTo>
                  <a:pt x="44694" y="433288"/>
                </a:lnTo>
                <a:lnTo>
                  <a:pt x="73177" y="439038"/>
                </a:lnTo>
                <a:lnTo>
                  <a:pt x="3959301" y="439038"/>
                </a:lnTo>
                <a:lnTo>
                  <a:pt x="3987769" y="433288"/>
                </a:lnTo>
                <a:lnTo>
                  <a:pt x="4011021" y="417607"/>
                </a:lnTo>
                <a:lnTo>
                  <a:pt x="4026702" y="394354"/>
                </a:lnTo>
                <a:lnTo>
                  <a:pt x="4032453" y="365887"/>
                </a:lnTo>
                <a:lnTo>
                  <a:pt x="4032453" y="73151"/>
                </a:lnTo>
                <a:lnTo>
                  <a:pt x="4026702" y="44684"/>
                </a:lnTo>
                <a:lnTo>
                  <a:pt x="4011021" y="21431"/>
                </a:lnTo>
                <a:lnTo>
                  <a:pt x="3987769" y="5750"/>
                </a:lnTo>
                <a:lnTo>
                  <a:pt x="3959301" y="0"/>
                </a:lnTo>
                <a:close/>
              </a:path>
            </a:pathLst>
          </a:custGeom>
          <a:solidFill>
            <a:srgbClr val="ff7b8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PlaceHolder 4"/>
          <p:cNvSpPr/>
          <p:nvPr/>
        </p:nvSpPr>
        <p:spPr>
          <a:xfrm>
            <a:off x="712080" y="663120"/>
            <a:ext cx="486396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ШАГ 1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1" name="Рисунок 1" descr=""/>
          <p:cNvPicPr/>
          <p:nvPr/>
        </p:nvPicPr>
        <p:blipFill>
          <a:blip r:embed="rId3"/>
          <a:stretch/>
        </p:blipFill>
        <p:spPr>
          <a:xfrm>
            <a:off x="663480" y="1800000"/>
            <a:ext cx="2756520" cy="3059640"/>
          </a:xfrm>
          <a:prstGeom prst="rect">
            <a:avLst/>
          </a:prstGeom>
          <a:ln w="0">
            <a:noFill/>
          </a:ln>
        </p:spPr>
      </p:pic>
      <p:pic>
        <p:nvPicPr>
          <p:cNvPr id="112" name="Рисунок 109" descr=""/>
          <p:cNvPicPr/>
          <p:nvPr/>
        </p:nvPicPr>
        <p:blipFill>
          <a:blip r:embed="rId4"/>
          <a:stretch/>
        </p:blipFill>
        <p:spPr>
          <a:xfrm>
            <a:off x="4140000" y="1802160"/>
            <a:ext cx="3245040" cy="305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object 20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114" name="object 21"/>
          <p:cNvSpPr/>
          <p:nvPr/>
        </p:nvSpPr>
        <p:spPr>
          <a:xfrm>
            <a:off x="570240" y="1080000"/>
            <a:ext cx="7529400" cy="135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>
              <a:lnSpc>
                <a:spcPct val="100000"/>
              </a:lnSpc>
            </a:pPr>
            <a:r>
              <a:rPr b="1" lang="ru-RU" sz="22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Вырежьте деталь цветка, обведите лист и основу. Вырежьте.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</p:txBody>
      </p:sp>
      <p:sp>
        <p:nvSpPr>
          <p:cNvPr id="115" name="PlaceHolder 1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FEA469C4-4DC9-4039-9127-A38729A6EF23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16" name="object 22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117" name="object 23"/>
          <p:cNvSpPr/>
          <p:nvPr/>
        </p:nvSpPr>
        <p:spPr>
          <a:xfrm>
            <a:off x="611280" y="599040"/>
            <a:ext cx="3959640" cy="433440"/>
          </a:xfrm>
          <a:custGeom>
            <a:avLst/>
            <a:gdLst/>
            <a:ahLst/>
            <a:rect l="l" t="t" r="r" b="b"/>
            <a:pathLst>
              <a:path w="4032885" h="439419">
                <a:moveTo>
                  <a:pt x="3959301" y="0"/>
                </a:moveTo>
                <a:lnTo>
                  <a:pt x="73177" y="0"/>
                </a:lnTo>
                <a:lnTo>
                  <a:pt x="44694" y="5750"/>
                </a:lnTo>
                <a:lnTo>
                  <a:pt x="21434" y="21431"/>
                </a:lnTo>
                <a:lnTo>
                  <a:pt x="5751" y="44684"/>
                </a:lnTo>
                <a:lnTo>
                  <a:pt x="0" y="73151"/>
                </a:lnTo>
                <a:lnTo>
                  <a:pt x="0" y="365887"/>
                </a:lnTo>
                <a:lnTo>
                  <a:pt x="5751" y="394354"/>
                </a:lnTo>
                <a:lnTo>
                  <a:pt x="21434" y="417607"/>
                </a:lnTo>
                <a:lnTo>
                  <a:pt x="44694" y="433288"/>
                </a:lnTo>
                <a:lnTo>
                  <a:pt x="73177" y="439038"/>
                </a:lnTo>
                <a:lnTo>
                  <a:pt x="3959301" y="439038"/>
                </a:lnTo>
                <a:lnTo>
                  <a:pt x="3987769" y="433288"/>
                </a:lnTo>
                <a:lnTo>
                  <a:pt x="4011021" y="417607"/>
                </a:lnTo>
                <a:lnTo>
                  <a:pt x="4026702" y="394354"/>
                </a:lnTo>
                <a:lnTo>
                  <a:pt x="4032453" y="365887"/>
                </a:lnTo>
                <a:lnTo>
                  <a:pt x="4032453" y="73151"/>
                </a:lnTo>
                <a:lnTo>
                  <a:pt x="4026702" y="44684"/>
                </a:lnTo>
                <a:lnTo>
                  <a:pt x="4011021" y="21431"/>
                </a:lnTo>
                <a:lnTo>
                  <a:pt x="3987769" y="5750"/>
                </a:lnTo>
                <a:lnTo>
                  <a:pt x="3959301" y="0"/>
                </a:lnTo>
                <a:close/>
              </a:path>
            </a:pathLst>
          </a:custGeom>
          <a:solidFill>
            <a:srgbClr val="ff7b8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PlaceHolder 8"/>
          <p:cNvSpPr/>
          <p:nvPr/>
        </p:nvSpPr>
        <p:spPr>
          <a:xfrm>
            <a:off x="712080" y="663120"/>
            <a:ext cx="486396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ШАГ 2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9" name="Рисунок 2" descr=""/>
          <p:cNvPicPr/>
          <p:nvPr/>
        </p:nvPicPr>
        <p:blipFill>
          <a:blip r:embed="rId3"/>
          <a:stretch/>
        </p:blipFill>
        <p:spPr>
          <a:xfrm>
            <a:off x="720000" y="1864440"/>
            <a:ext cx="2877840" cy="281556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3" descr=""/>
          <p:cNvPicPr/>
          <p:nvPr/>
        </p:nvPicPr>
        <p:blipFill>
          <a:blip r:embed="rId4"/>
          <a:stretch/>
        </p:blipFill>
        <p:spPr>
          <a:xfrm>
            <a:off x="4500000" y="1800360"/>
            <a:ext cx="3416760" cy="287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object 17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122" name="object 24"/>
          <p:cNvSpPr/>
          <p:nvPr/>
        </p:nvSpPr>
        <p:spPr>
          <a:xfrm>
            <a:off x="570240" y="1080000"/>
            <a:ext cx="7529400" cy="111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>
              <a:lnSpc>
                <a:spcPct val="100000"/>
              </a:lnSpc>
            </a:pPr>
            <a:r>
              <a:rPr b="1" lang="ru-RU" sz="24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Нанесите клей и сверните цветок в спираль.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23" name="PlaceHolder 1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B76BB1BA-EC2E-4472-A29D-1E1D09D856E8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24" name="object 25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125" name="object 26"/>
          <p:cNvSpPr/>
          <p:nvPr/>
        </p:nvSpPr>
        <p:spPr>
          <a:xfrm>
            <a:off x="611280" y="599040"/>
            <a:ext cx="3959640" cy="433440"/>
          </a:xfrm>
          <a:custGeom>
            <a:avLst/>
            <a:gdLst/>
            <a:ahLst/>
            <a:rect l="l" t="t" r="r" b="b"/>
            <a:pathLst>
              <a:path w="4032885" h="439419">
                <a:moveTo>
                  <a:pt x="3959301" y="0"/>
                </a:moveTo>
                <a:lnTo>
                  <a:pt x="73177" y="0"/>
                </a:lnTo>
                <a:lnTo>
                  <a:pt x="44694" y="5750"/>
                </a:lnTo>
                <a:lnTo>
                  <a:pt x="21434" y="21431"/>
                </a:lnTo>
                <a:lnTo>
                  <a:pt x="5751" y="44684"/>
                </a:lnTo>
                <a:lnTo>
                  <a:pt x="0" y="73151"/>
                </a:lnTo>
                <a:lnTo>
                  <a:pt x="0" y="365887"/>
                </a:lnTo>
                <a:lnTo>
                  <a:pt x="5751" y="394354"/>
                </a:lnTo>
                <a:lnTo>
                  <a:pt x="21434" y="417607"/>
                </a:lnTo>
                <a:lnTo>
                  <a:pt x="44694" y="433288"/>
                </a:lnTo>
                <a:lnTo>
                  <a:pt x="73177" y="439038"/>
                </a:lnTo>
                <a:lnTo>
                  <a:pt x="3959301" y="439038"/>
                </a:lnTo>
                <a:lnTo>
                  <a:pt x="3987769" y="433288"/>
                </a:lnTo>
                <a:lnTo>
                  <a:pt x="4011021" y="417607"/>
                </a:lnTo>
                <a:lnTo>
                  <a:pt x="4026702" y="394354"/>
                </a:lnTo>
                <a:lnTo>
                  <a:pt x="4032453" y="365887"/>
                </a:lnTo>
                <a:lnTo>
                  <a:pt x="4032453" y="73151"/>
                </a:lnTo>
                <a:lnTo>
                  <a:pt x="4026702" y="44684"/>
                </a:lnTo>
                <a:lnTo>
                  <a:pt x="4011021" y="21431"/>
                </a:lnTo>
                <a:lnTo>
                  <a:pt x="3987769" y="5750"/>
                </a:lnTo>
                <a:lnTo>
                  <a:pt x="3959301" y="0"/>
                </a:lnTo>
                <a:close/>
              </a:path>
            </a:pathLst>
          </a:custGeom>
          <a:solidFill>
            <a:srgbClr val="ff7b8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PlaceHolder 10"/>
          <p:cNvSpPr/>
          <p:nvPr/>
        </p:nvSpPr>
        <p:spPr>
          <a:xfrm>
            <a:off x="712080" y="663120"/>
            <a:ext cx="486396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ШАГ 3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27" name="Рисунок 4" descr=""/>
          <p:cNvPicPr/>
          <p:nvPr/>
        </p:nvPicPr>
        <p:blipFill>
          <a:blip r:embed="rId3"/>
          <a:stretch/>
        </p:blipFill>
        <p:spPr>
          <a:xfrm>
            <a:off x="606960" y="1690200"/>
            <a:ext cx="2812680" cy="3169440"/>
          </a:xfrm>
          <a:prstGeom prst="rect">
            <a:avLst/>
          </a:prstGeom>
          <a:ln w="0">
            <a:noFill/>
          </a:ln>
        </p:spPr>
      </p:pic>
      <p:pic>
        <p:nvPicPr>
          <p:cNvPr id="128" name="Рисунок 5" descr=""/>
          <p:cNvPicPr/>
          <p:nvPr/>
        </p:nvPicPr>
        <p:blipFill>
          <a:blip r:embed="rId4"/>
          <a:stretch/>
        </p:blipFill>
        <p:spPr>
          <a:xfrm>
            <a:off x="4119480" y="1765440"/>
            <a:ext cx="3440160" cy="309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object 27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130" name="object 28"/>
          <p:cNvSpPr/>
          <p:nvPr/>
        </p:nvSpPr>
        <p:spPr>
          <a:xfrm>
            <a:off x="570240" y="1080000"/>
            <a:ext cx="7529400" cy="111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>
              <a:lnSpc>
                <a:spcPct val="100000"/>
              </a:lnSpc>
            </a:pPr>
            <a:r>
              <a:rPr b="1" lang="ru-RU" sz="24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Приклейте лист к основе. Украсьте середину цветка.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31" name="PlaceHolder 1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F90C1AC4-EA2F-41F1-A67C-10018D16D860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32" name="object 29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133" name="object 30"/>
          <p:cNvSpPr/>
          <p:nvPr/>
        </p:nvSpPr>
        <p:spPr>
          <a:xfrm>
            <a:off x="611280" y="599040"/>
            <a:ext cx="3959640" cy="433440"/>
          </a:xfrm>
          <a:custGeom>
            <a:avLst/>
            <a:gdLst/>
            <a:ahLst/>
            <a:rect l="l" t="t" r="r" b="b"/>
            <a:pathLst>
              <a:path w="4032885" h="439419">
                <a:moveTo>
                  <a:pt x="3959301" y="0"/>
                </a:moveTo>
                <a:lnTo>
                  <a:pt x="73177" y="0"/>
                </a:lnTo>
                <a:lnTo>
                  <a:pt x="44694" y="5750"/>
                </a:lnTo>
                <a:lnTo>
                  <a:pt x="21434" y="21431"/>
                </a:lnTo>
                <a:lnTo>
                  <a:pt x="5751" y="44684"/>
                </a:lnTo>
                <a:lnTo>
                  <a:pt x="0" y="73151"/>
                </a:lnTo>
                <a:lnTo>
                  <a:pt x="0" y="365887"/>
                </a:lnTo>
                <a:lnTo>
                  <a:pt x="5751" y="394354"/>
                </a:lnTo>
                <a:lnTo>
                  <a:pt x="21434" y="417607"/>
                </a:lnTo>
                <a:lnTo>
                  <a:pt x="44694" y="433288"/>
                </a:lnTo>
                <a:lnTo>
                  <a:pt x="73177" y="439038"/>
                </a:lnTo>
                <a:lnTo>
                  <a:pt x="3959301" y="439038"/>
                </a:lnTo>
                <a:lnTo>
                  <a:pt x="3987769" y="433288"/>
                </a:lnTo>
                <a:lnTo>
                  <a:pt x="4011021" y="417607"/>
                </a:lnTo>
                <a:lnTo>
                  <a:pt x="4026702" y="394354"/>
                </a:lnTo>
                <a:lnTo>
                  <a:pt x="4032453" y="365887"/>
                </a:lnTo>
                <a:lnTo>
                  <a:pt x="4032453" y="73151"/>
                </a:lnTo>
                <a:lnTo>
                  <a:pt x="4026702" y="44684"/>
                </a:lnTo>
                <a:lnTo>
                  <a:pt x="4011021" y="21431"/>
                </a:lnTo>
                <a:lnTo>
                  <a:pt x="3987769" y="5750"/>
                </a:lnTo>
                <a:lnTo>
                  <a:pt x="3959301" y="0"/>
                </a:lnTo>
                <a:close/>
              </a:path>
            </a:pathLst>
          </a:custGeom>
          <a:solidFill>
            <a:srgbClr val="ff7b8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PlaceHolder 12"/>
          <p:cNvSpPr/>
          <p:nvPr/>
        </p:nvSpPr>
        <p:spPr>
          <a:xfrm>
            <a:off x="712080" y="663120"/>
            <a:ext cx="486396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ШАГ 4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35" name="Рисунок 130" descr=""/>
          <p:cNvPicPr/>
          <p:nvPr/>
        </p:nvPicPr>
        <p:blipFill>
          <a:blip r:embed="rId3"/>
          <a:stretch/>
        </p:blipFill>
        <p:spPr>
          <a:xfrm>
            <a:off x="689760" y="1589400"/>
            <a:ext cx="2370240" cy="334404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131" descr=""/>
          <p:cNvPicPr/>
          <p:nvPr/>
        </p:nvPicPr>
        <p:blipFill>
          <a:blip r:embed="rId4"/>
          <a:stretch/>
        </p:blipFill>
        <p:spPr>
          <a:xfrm>
            <a:off x="3780000" y="1620000"/>
            <a:ext cx="2519640" cy="3360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object 31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138" name="object 32"/>
          <p:cNvSpPr/>
          <p:nvPr/>
        </p:nvSpPr>
        <p:spPr>
          <a:xfrm>
            <a:off x="570240" y="1080000"/>
            <a:ext cx="7529400" cy="111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>
              <a:lnSpc>
                <a:spcPct val="100000"/>
              </a:lnSpc>
            </a:pPr>
            <a:r>
              <a:rPr b="1" lang="ru-RU" sz="2400" spc="-15" strike="noStrike">
                <a:solidFill>
                  <a:srgbClr val="000000"/>
                </a:solidFill>
                <a:latin typeface="Times New Roman"/>
                <a:ea typeface="DejaVu Sans"/>
              </a:rPr>
              <a:t>Приклейте цветок на основу и приклейте застежку.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39" name="PlaceHolder 1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8A6EC1EE-C82F-45D0-9071-03359A6AAF3B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40" name="object 33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141" name="object 34"/>
          <p:cNvSpPr/>
          <p:nvPr/>
        </p:nvSpPr>
        <p:spPr>
          <a:xfrm>
            <a:off x="611280" y="599040"/>
            <a:ext cx="3959640" cy="433440"/>
          </a:xfrm>
          <a:custGeom>
            <a:avLst/>
            <a:gdLst/>
            <a:ahLst/>
            <a:rect l="l" t="t" r="r" b="b"/>
            <a:pathLst>
              <a:path w="4032885" h="439419">
                <a:moveTo>
                  <a:pt x="3959301" y="0"/>
                </a:moveTo>
                <a:lnTo>
                  <a:pt x="73177" y="0"/>
                </a:lnTo>
                <a:lnTo>
                  <a:pt x="44694" y="5750"/>
                </a:lnTo>
                <a:lnTo>
                  <a:pt x="21434" y="21431"/>
                </a:lnTo>
                <a:lnTo>
                  <a:pt x="5751" y="44684"/>
                </a:lnTo>
                <a:lnTo>
                  <a:pt x="0" y="73151"/>
                </a:lnTo>
                <a:lnTo>
                  <a:pt x="0" y="365887"/>
                </a:lnTo>
                <a:lnTo>
                  <a:pt x="5751" y="394354"/>
                </a:lnTo>
                <a:lnTo>
                  <a:pt x="21434" y="417607"/>
                </a:lnTo>
                <a:lnTo>
                  <a:pt x="44694" y="433288"/>
                </a:lnTo>
                <a:lnTo>
                  <a:pt x="73177" y="439038"/>
                </a:lnTo>
                <a:lnTo>
                  <a:pt x="3959301" y="439038"/>
                </a:lnTo>
                <a:lnTo>
                  <a:pt x="3987769" y="433288"/>
                </a:lnTo>
                <a:lnTo>
                  <a:pt x="4011021" y="417607"/>
                </a:lnTo>
                <a:lnTo>
                  <a:pt x="4026702" y="394354"/>
                </a:lnTo>
                <a:lnTo>
                  <a:pt x="4032453" y="365887"/>
                </a:lnTo>
                <a:lnTo>
                  <a:pt x="4032453" y="73151"/>
                </a:lnTo>
                <a:lnTo>
                  <a:pt x="4026702" y="44684"/>
                </a:lnTo>
                <a:lnTo>
                  <a:pt x="4011021" y="21431"/>
                </a:lnTo>
                <a:lnTo>
                  <a:pt x="3987769" y="5750"/>
                </a:lnTo>
                <a:lnTo>
                  <a:pt x="3959301" y="0"/>
                </a:lnTo>
                <a:close/>
              </a:path>
            </a:pathLst>
          </a:custGeom>
          <a:solidFill>
            <a:srgbClr val="ff7b8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PlaceHolder 13"/>
          <p:cNvSpPr/>
          <p:nvPr/>
        </p:nvSpPr>
        <p:spPr>
          <a:xfrm>
            <a:off x="712080" y="663120"/>
            <a:ext cx="486396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ШАГ 5 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3" name="Рисунок 6" descr=""/>
          <p:cNvPicPr/>
          <p:nvPr/>
        </p:nvPicPr>
        <p:blipFill>
          <a:blip r:embed="rId3"/>
          <a:stretch/>
        </p:blipFill>
        <p:spPr>
          <a:xfrm>
            <a:off x="540000" y="1752480"/>
            <a:ext cx="4045320" cy="2927520"/>
          </a:xfrm>
          <a:prstGeom prst="rect">
            <a:avLst/>
          </a:prstGeom>
          <a:ln w="0">
            <a:noFill/>
          </a:ln>
        </p:spPr>
      </p:pic>
      <p:pic>
        <p:nvPicPr>
          <p:cNvPr id="144" name="Рисунок 7" descr=""/>
          <p:cNvPicPr/>
          <p:nvPr/>
        </p:nvPicPr>
        <p:blipFill>
          <a:blip r:embed="rId4"/>
          <a:stretch/>
        </p:blipFill>
        <p:spPr>
          <a:xfrm>
            <a:off x="5220000" y="1725480"/>
            <a:ext cx="2703240" cy="295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object 35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146" name="PlaceHolder 1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B5C9772C-5939-4C5E-8496-6FD784D01A28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147" name="object 50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148" name="object 51"/>
          <p:cNvSpPr/>
          <p:nvPr/>
        </p:nvSpPr>
        <p:spPr>
          <a:xfrm>
            <a:off x="611280" y="599040"/>
            <a:ext cx="3959640" cy="433440"/>
          </a:xfrm>
          <a:custGeom>
            <a:avLst/>
            <a:gdLst/>
            <a:ahLst/>
            <a:rect l="l" t="t" r="r" b="b"/>
            <a:pathLst>
              <a:path w="4032885" h="439419">
                <a:moveTo>
                  <a:pt x="3959301" y="0"/>
                </a:moveTo>
                <a:lnTo>
                  <a:pt x="73177" y="0"/>
                </a:lnTo>
                <a:lnTo>
                  <a:pt x="44694" y="5750"/>
                </a:lnTo>
                <a:lnTo>
                  <a:pt x="21434" y="21431"/>
                </a:lnTo>
                <a:lnTo>
                  <a:pt x="5751" y="44684"/>
                </a:lnTo>
                <a:lnTo>
                  <a:pt x="0" y="73151"/>
                </a:lnTo>
                <a:lnTo>
                  <a:pt x="0" y="365887"/>
                </a:lnTo>
                <a:lnTo>
                  <a:pt x="5751" y="394354"/>
                </a:lnTo>
                <a:lnTo>
                  <a:pt x="21434" y="417607"/>
                </a:lnTo>
                <a:lnTo>
                  <a:pt x="44694" y="433288"/>
                </a:lnTo>
                <a:lnTo>
                  <a:pt x="73177" y="439038"/>
                </a:lnTo>
                <a:lnTo>
                  <a:pt x="3959301" y="439038"/>
                </a:lnTo>
                <a:lnTo>
                  <a:pt x="3987769" y="433288"/>
                </a:lnTo>
                <a:lnTo>
                  <a:pt x="4011021" y="417607"/>
                </a:lnTo>
                <a:lnTo>
                  <a:pt x="4026702" y="394354"/>
                </a:lnTo>
                <a:lnTo>
                  <a:pt x="4032453" y="365887"/>
                </a:lnTo>
                <a:lnTo>
                  <a:pt x="4032453" y="73151"/>
                </a:lnTo>
                <a:lnTo>
                  <a:pt x="4026702" y="44684"/>
                </a:lnTo>
                <a:lnTo>
                  <a:pt x="4011021" y="21431"/>
                </a:lnTo>
                <a:lnTo>
                  <a:pt x="3987769" y="5750"/>
                </a:lnTo>
                <a:lnTo>
                  <a:pt x="3959301" y="0"/>
                </a:lnTo>
                <a:close/>
              </a:path>
            </a:pathLst>
          </a:custGeom>
          <a:solidFill>
            <a:srgbClr val="ff7b8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PlaceHolder 15"/>
          <p:cNvSpPr/>
          <p:nvPr/>
        </p:nvSpPr>
        <p:spPr>
          <a:xfrm>
            <a:off x="712080" y="663120"/>
            <a:ext cx="486396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ГОТОВЫЕ РАБОТЫ 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50" name="Рисунок 8" descr=""/>
          <p:cNvPicPr/>
          <p:nvPr/>
        </p:nvPicPr>
        <p:blipFill>
          <a:blip r:embed="rId3"/>
          <a:stretch/>
        </p:blipFill>
        <p:spPr>
          <a:xfrm>
            <a:off x="609480" y="1260000"/>
            <a:ext cx="4970160" cy="3727080"/>
          </a:xfrm>
          <a:prstGeom prst="rect">
            <a:avLst/>
          </a:prstGeom>
          <a:ln w="0">
            <a:noFill/>
          </a:ln>
        </p:spPr>
      </p:pic>
      <p:pic>
        <p:nvPicPr>
          <p:cNvPr id="151" name="" descr=""/>
          <p:cNvPicPr/>
          <p:nvPr/>
        </p:nvPicPr>
        <p:blipFill>
          <a:blip r:embed="rId4"/>
          <a:stretch/>
        </p:blipFill>
        <p:spPr>
          <a:xfrm>
            <a:off x="5760000" y="1710000"/>
            <a:ext cx="3240000" cy="261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object 2" descr=""/>
          <p:cNvPicPr/>
          <p:nvPr/>
        </p:nvPicPr>
        <p:blipFill>
          <a:blip r:embed="rId1"/>
          <a:stretch/>
        </p:blipFill>
        <p:spPr>
          <a:xfrm>
            <a:off x="7092360" y="3309120"/>
            <a:ext cx="2035800" cy="1828440"/>
          </a:xfrm>
          <a:prstGeom prst="rect">
            <a:avLst/>
          </a:prstGeom>
          <a:ln w="0">
            <a:noFill/>
          </a:ln>
        </p:spPr>
      </p:pic>
      <p:pic>
        <p:nvPicPr>
          <p:cNvPr id="153" name="object 3" descr=""/>
          <p:cNvPicPr/>
          <p:nvPr/>
        </p:nvPicPr>
        <p:blipFill>
          <a:blip r:embed="rId2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pic>
        <p:nvPicPr>
          <p:cNvPr id="154" name="object 4" descr=""/>
          <p:cNvPicPr/>
          <p:nvPr/>
        </p:nvPicPr>
        <p:blipFill>
          <a:blip r:embed="rId3"/>
          <a:stretch/>
        </p:blipFill>
        <p:spPr>
          <a:xfrm>
            <a:off x="7013160" y="0"/>
            <a:ext cx="2124720" cy="1053360"/>
          </a:xfrm>
          <a:prstGeom prst="rect">
            <a:avLst/>
          </a:prstGeom>
          <a:ln w="0">
            <a:noFill/>
          </a:ln>
        </p:spPr>
      </p:pic>
      <p:pic>
        <p:nvPicPr>
          <p:cNvPr id="155" name="object 5" descr=""/>
          <p:cNvPicPr/>
          <p:nvPr/>
        </p:nvPicPr>
        <p:blipFill>
          <a:blip r:embed="rId4"/>
          <a:stretch/>
        </p:blipFill>
        <p:spPr>
          <a:xfrm>
            <a:off x="0" y="0"/>
            <a:ext cx="1548360" cy="1807560"/>
          </a:xfrm>
          <a:prstGeom prst="rect">
            <a:avLst/>
          </a:prstGeom>
          <a:ln w="0">
            <a:noFill/>
          </a:ln>
        </p:spPr>
      </p:pic>
      <p:sp>
        <p:nvSpPr>
          <p:cNvPr id="156" name="object 6"/>
          <p:cNvSpPr/>
          <p:nvPr/>
        </p:nvSpPr>
        <p:spPr>
          <a:xfrm>
            <a:off x="1725120" y="2783880"/>
            <a:ext cx="5292000" cy="119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3480" bIns="0" anchor="t">
            <a:spAutoFit/>
          </a:bodyPr>
          <a:p>
            <a:pPr marL="12600">
              <a:lnSpc>
                <a:spcPct val="100000"/>
              </a:lnSpc>
              <a:spcBef>
                <a:spcPts val="264"/>
              </a:spcBef>
            </a:pPr>
            <a:r>
              <a:rPr b="0" lang="ru-RU" sz="1800" spc="-7" strike="noStrike">
                <a:solidFill>
                  <a:srgbClr val="000000"/>
                </a:solidFill>
                <a:latin typeface="Microsoft Sans Serif"/>
                <a:ea typeface="DejaVu Sans"/>
              </a:rPr>
              <a:t>Адрес:</a:t>
            </a:r>
            <a:r>
              <a:rPr b="0" lang="ru-RU" sz="1800" spc="-1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800" spc="-131" strike="noStrike">
                <a:solidFill>
                  <a:srgbClr val="000000"/>
                </a:solidFill>
                <a:latin typeface="Microsoft Sans Serif"/>
                <a:ea typeface="DejaVu Sans"/>
              </a:rPr>
              <a:t>г.</a:t>
            </a:r>
            <a:r>
              <a:rPr b="0" lang="ru-RU" sz="1800" spc="-1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Microsoft Sans Serif"/>
                <a:ea typeface="DejaVu Sans"/>
              </a:rPr>
              <a:t>Тольятти,</a:t>
            </a:r>
            <a:r>
              <a:rPr b="0" lang="ru-RU" sz="1800" spc="-12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800" spc="-15" strike="noStrike">
                <a:solidFill>
                  <a:srgbClr val="000000"/>
                </a:solidFill>
                <a:latin typeface="Microsoft Sans Serif"/>
                <a:ea typeface="DejaVu Sans"/>
              </a:rPr>
              <a:t>ул.</a:t>
            </a:r>
            <a:r>
              <a:rPr b="0" lang="ru-RU" sz="1800" spc="-1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800" spc="-21" strike="noStrike">
                <a:solidFill>
                  <a:srgbClr val="000000"/>
                </a:solidFill>
                <a:latin typeface="Microsoft Sans Serif"/>
                <a:ea typeface="DejaVu Sans"/>
              </a:rPr>
              <a:t>Чайкиной,</a:t>
            </a:r>
            <a:r>
              <a:rPr b="0" lang="ru-RU" sz="1800" spc="-1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Microsoft Sans Serif"/>
                <a:ea typeface="DejaVu Sans"/>
              </a:rPr>
              <a:t>87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170"/>
              </a:spcBef>
              <a:tabLst>
                <a:tab algn="l" pos="1214280"/>
              </a:tabLst>
            </a:pPr>
            <a:r>
              <a:rPr b="0" lang="ru-RU" sz="1800" spc="-15" strike="noStrike">
                <a:solidFill>
                  <a:srgbClr val="000000"/>
                </a:solidFill>
                <a:latin typeface="Microsoft Sans Serif"/>
                <a:ea typeface="DejaVu Sans"/>
              </a:rPr>
              <a:t>Эл.</a:t>
            </a:r>
            <a:r>
              <a:rPr b="0" lang="ru-RU" sz="1800" spc="-1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800" spc="-26" strike="noStrike">
                <a:solidFill>
                  <a:srgbClr val="000000"/>
                </a:solidFill>
                <a:latin typeface="Microsoft Sans Serif"/>
                <a:ea typeface="DejaVu Sans"/>
              </a:rPr>
              <a:t>почта:</a:t>
            </a:r>
            <a:r>
              <a:rPr b="0" lang="ru-RU" sz="1800" spc="-26" strike="noStrike">
                <a:solidFill>
                  <a:srgbClr val="000000"/>
                </a:solidFill>
                <a:latin typeface="Microsoft Sans Serif"/>
                <a:ea typeface="DejaVu Sans"/>
              </a:rPr>
              <a:t>	</a:t>
            </a:r>
            <a:r>
              <a:rPr b="0" lang="ru-RU" sz="1800" spc="-15" strike="noStrike" u="sng">
                <a:solidFill>
                  <a:srgbClr val="000000"/>
                </a:solidFill>
                <a:uFillTx/>
                <a:latin typeface="Microsoft Sans Serif"/>
                <a:ea typeface="DejaVu Sans"/>
              </a:rPr>
              <a:t>office@cir.tgl.ru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107000"/>
              </a:lnSpc>
              <a:tabLst>
                <a:tab algn="l" pos="1214280"/>
              </a:tabLst>
            </a:pPr>
            <a:r>
              <a:rPr b="0" lang="ru-RU" sz="1800" spc="-7" strike="noStrike">
                <a:solidFill>
                  <a:srgbClr val="000000"/>
                </a:solidFill>
                <a:latin typeface="Microsoft Sans Serif"/>
                <a:ea typeface="DejaVu Sans"/>
              </a:rPr>
              <a:t>Сайт: </a:t>
            </a:r>
            <a:r>
              <a:rPr b="0" lang="ru-RU" sz="1800" spc="-15" strike="noStrike">
                <a:solidFill>
                  <a:srgbClr val="000000"/>
                </a:solidFill>
                <a:latin typeface="Microsoft Sans Serif"/>
                <a:ea typeface="DejaVu Sans"/>
              </a:rPr>
              <a:t>cir.tgl.ru</a:t>
            </a:r>
            <a:endParaRPr b="0" lang="ru-RU" sz="1800" spc="-1" strike="noStrike">
              <a:latin typeface="Arial"/>
            </a:endParaRPr>
          </a:p>
          <a:p>
            <a:pPr marL="12600">
              <a:lnSpc>
                <a:spcPct val="107000"/>
              </a:lnSpc>
              <a:tabLst>
                <a:tab algn="l" pos="1214280"/>
              </a:tabLst>
            </a:pPr>
            <a:r>
              <a:rPr b="0" lang="ru-RU" sz="1800" spc="-35" strike="noStrike">
                <a:solidFill>
                  <a:srgbClr val="000000"/>
                </a:solidFill>
                <a:latin typeface="Microsoft Sans Serif"/>
                <a:ea typeface="DejaVu Sans"/>
              </a:rPr>
              <a:t>Тел.</a:t>
            </a:r>
            <a:r>
              <a:rPr b="0" lang="ru-RU" sz="1800" spc="-26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Microsoft Sans Serif"/>
                <a:ea typeface="DejaVu Sans"/>
              </a:rPr>
              <a:t>37</a:t>
            </a:r>
            <a:r>
              <a:rPr b="0" lang="ru-RU" sz="1800" spc="-1" strike="noStrike">
                <a:solidFill>
                  <a:srgbClr val="000000"/>
                </a:solidFill>
                <a:latin typeface="Microsoft Sans Serif"/>
                <a:ea typeface="DejaVu Sans"/>
              </a:rPr>
              <a:t> </a:t>
            </a:r>
            <a:r>
              <a:rPr b="0" lang="ru-RU" sz="1800" spc="-7" strike="noStrike">
                <a:solidFill>
                  <a:srgbClr val="000000"/>
                </a:solidFill>
                <a:latin typeface="Microsoft Sans Serif"/>
                <a:ea typeface="DejaVu Sans"/>
              </a:rPr>
              <a:t>94 99, +7 927 219 91 89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7" name="object 7"/>
          <p:cNvSpPr/>
          <p:nvPr/>
        </p:nvSpPr>
        <p:spPr>
          <a:xfrm>
            <a:off x="2562840" y="971280"/>
            <a:ext cx="4832640" cy="65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12600">
              <a:lnSpc>
                <a:spcPct val="100000"/>
              </a:lnSpc>
              <a:spcBef>
                <a:spcPts val="105"/>
              </a:spcBef>
            </a:pPr>
            <a:r>
              <a:rPr b="0" lang="ru-RU" sz="1400" spc="-7" strike="noStrike">
                <a:solidFill>
                  <a:srgbClr val="000000"/>
                </a:solidFill>
                <a:latin typeface="Arial"/>
                <a:ea typeface="DejaVu Sans"/>
              </a:rPr>
              <a:t>Муниципальное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15" strike="noStrike">
                <a:solidFill>
                  <a:srgbClr val="000000"/>
                </a:solidFill>
                <a:latin typeface="Arial"/>
                <a:ea typeface="DejaVu Sans"/>
              </a:rPr>
              <a:t>бюджетное </a:t>
            </a:r>
            <a:r>
              <a:rPr b="0" lang="ru-RU" sz="1400" spc="-21" strike="noStrike">
                <a:solidFill>
                  <a:srgbClr val="000000"/>
                </a:solidFill>
                <a:latin typeface="Arial"/>
                <a:ea typeface="DejaVu Sans"/>
              </a:rPr>
              <a:t>образовательное</a:t>
            </a:r>
            <a:r>
              <a:rPr b="0" lang="ru-RU" sz="1400" spc="-32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12" strike="noStrike">
                <a:solidFill>
                  <a:srgbClr val="000000"/>
                </a:solidFill>
                <a:latin typeface="Arial"/>
                <a:ea typeface="DejaVu Sans"/>
              </a:rPr>
              <a:t>учреждение </a:t>
            </a:r>
            <a:r>
              <a:rPr b="0" lang="ru-RU" sz="1400" spc="-15" strike="noStrike">
                <a:solidFill>
                  <a:srgbClr val="000000"/>
                </a:solidFill>
                <a:latin typeface="Arial"/>
                <a:ea typeface="DejaVu Sans"/>
              </a:rPr>
              <a:t>дополнительного</a:t>
            </a:r>
            <a:r>
              <a:rPr b="0" lang="ru-RU" sz="1400" spc="-32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15" strike="noStrike">
                <a:solidFill>
                  <a:srgbClr val="000000"/>
                </a:solidFill>
                <a:latin typeface="Arial"/>
                <a:ea typeface="DejaVu Sans"/>
              </a:rPr>
              <a:t>образования </a:t>
            </a:r>
            <a:r>
              <a:rPr b="0" lang="ru-RU" sz="1400" spc="-21" strike="noStrike">
                <a:solidFill>
                  <a:srgbClr val="000000"/>
                </a:solidFill>
                <a:latin typeface="Arial"/>
                <a:ea typeface="DejaVu Sans"/>
              </a:rPr>
              <a:t>«Гуманитарный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7" strike="noStrike">
                <a:solidFill>
                  <a:srgbClr val="000000"/>
                </a:solidFill>
                <a:latin typeface="Arial"/>
                <a:ea typeface="DejaVu Sans"/>
              </a:rPr>
              <a:t>центр 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15" strike="noStrike">
                <a:solidFill>
                  <a:srgbClr val="000000"/>
                </a:solidFill>
                <a:latin typeface="Arial"/>
                <a:ea typeface="DejaVu Sans"/>
              </a:rPr>
              <a:t>интеллектуального</a:t>
            </a:r>
            <a:r>
              <a:rPr b="0" lang="ru-RU" sz="1400" spc="-32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12" strike="noStrike">
                <a:solidFill>
                  <a:srgbClr val="000000"/>
                </a:solidFill>
                <a:latin typeface="Arial"/>
                <a:ea typeface="DejaVu Sans"/>
              </a:rPr>
              <a:t>развития»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26" strike="noStrike">
                <a:solidFill>
                  <a:srgbClr val="000000"/>
                </a:solidFill>
                <a:latin typeface="Arial"/>
                <a:ea typeface="DejaVu Sans"/>
              </a:rPr>
              <a:t>городского</a:t>
            </a:r>
            <a:r>
              <a:rPr b="0" lang="ru-RU" sz="1400" spc="-12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35" strike="noStrike">
                <a:solidFill>
                  <a:srgbClr val="000000"/>
                </a:solidFill>
                <a:latin typeface="Arial"/>
                <a:ea typeface="DejaVu Sans"/>
              </a:rPr>
              <a:t>округа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400" spc="-21" strike="noStrike">
                <a:solidFill>
                  <a:srgbClr val="000000"/>
                </a:solidFill>
                <a:latin typeface="Arial"/>
                <a:ea typeface="DejaVu Sans"/>
              </a:rPr>
              <a:t>Тольятти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725120" y="1949400"/>
            <a:ext cx="5008320" cy="86580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2000" spc="-7" strike="noStrike">
                <a:solidFill>
                  <a:srgbClr val="000000"/>
                </a:solidFill>
                <a:latin typeface="Arial"/>
              </a:rPr>
              <a:t>Попова</a:t>
            </a:r>
            <a:r>
              <a:rPr b="1" lang="ru-RU" sz="2000" spc="-3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ru-RU" sz="2000" spc="-15" strike="noStrike">
                <a:solidFill>
                  <a:srgbClr val="000000"/>
                </a:solidFill>
                <a:latin typeface="Arial"/>
              </a:rPr>
              <a:t>Татьяна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</a:rPr>
              <a:t>Александровна,</a:t>
            </a:r>
            <a:endParaRPr b="0" lang="ru-RU" sz="2000" spc="-1" strike="noStrike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6"/>
              </a:spcBef>
            </a:pPr>
            <a:r>
              <a:rPr b="1" lang="ru-RU" sz="2000" spc="-7" strike="noStrike">
                <a:solidFill>
                  <a:srgbClr val="000000"/>
                </a:solidFill>
                <a:latin typeface="Arial"/>
              </a:rPr>
              <a:t>педагог</a:t>
            </a:r>
            <a:r>
              <a:rPr b="1" lang="ru-RU" sz="2000" spc="-2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ru-RU" sz="2000" spc="-12" strike="noStrike">
                <a:solidFill>
                  <a:srgbClr val="000000"/>
                </a:solidFill>
                <a:latin typeface="Arial"/>
              </a:rPr>
              <a:t>дополнительного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</a:rPr>
              <a:t>образования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59" name="object 9" descr=""/>
          <p:cNvPicPr/>
          <p:nvPr/>
        </p:nvPicPr>
        <p:blipFill>
          <a:blip r:embed="rId5"/>
          <a:stretch/>
        </p:blipFill>
        <p:spPr>
          <a:xfrm>
            <a:off x="1645920" y="897120"/>
            <a:ext cx="667440" cy="732600"/>
          </a:xfrm>
          <a:prstGeom prst="rect">
            <a:avLst/>
          </a:prstGeom>
          <a:ln w="0">
            <a:noFill/>
          </a:ln>
        </p:spPr>
      </p:pic>
      <p:sp>
        <p:nvSpPr>
          <p:cNvPr id="160" name="PlaceHolder 2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E4BB9062-BB81-4170-B997-A0D5858D21BF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ject 58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8B31668A-68BC-407B-8ADE-A843A8455EB5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45" name="Рисунок 44" descr=""/>
          <p:cNvPicPr/>
          <p:nvPr/>
        </p:nvPicPr>
        <p:blipFill>
          <a:blip r:embed="rId2"/>
          <a:stretch/>
        </p:blipFill>
        <p:spPr>
          <a:xfrm>
            <a:off x="1062720" y="79200"/>
            <a:ext cx="7017480" cy="495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ject 59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47" name="PlaceHolder 1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3396C6C9-F04C-42D2-8AE3-9798D06E4609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48" name="Рисунок 47" descr=""/>
          <p:cNvPicPr/>
          <p:nvPr/>
        </p:nvPicPr>
        <p:blipFill>
          <a:blip r:embed="rId2"/>
          <a:srcRect l="2761" t="0" r="5462" b="0"/>
          <a:stretch/>
        </p:blipFill>
        <p:spPr>
          <a:xfrm>
            <a:off x="1508760" y="167400"/>
            <a:ext cx="5950080" cy="487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object 1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50" name="PlaceHolder 1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F3A72EFF-8A9D-47B8-8282-311C5AD036E4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51" name="object 15"/>
          <p:cNvSpPr/>
          <p:nvPr/>
        </p:nvSpPr>
        <p:spPr>
          <a:xfrm>
            <a:off x="731160" y="540000"/>
            <a:ext cx="7509960" cy="175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360360" indent="-1440" algn="just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r>
              <a:rPr b="1" lang="ru-RU" sz="1900" spc="-21" strike="noStrike">
                <a:solidFill>
                  <a:srgbClr val="000000"/>
                </a:solidFill>
                <a:latin typeface="Times New Roman"/>
                <a:ea typeface="DejaVu Sans"/>
              </a:rPr>
              <a:t>Фетр (от франц. feutre - войлок) -это нетканый материал, который изготавливают способом валяния пуха или шерсти. Он не осыпается и очень удобен для рукоделия, особенно – для детей. Фетр может  быть натуральным и синтетическим, и тот, и другой подходит для рукоделия. Он бывает разный по толщине и имеет богатую цветовую палитру.</a:t>
            </a:r>
            <a:endParaRPr b="1" lang="ru-RU" sz="1900" spc="-1" strike="noStrike">
              <a:latin typeface="Times New Roman"/>
            </a:endParaRPr>
          </a:p>
        </p:txBody>
      </p:sp>
      <p:pic>
        <p:nvPicPr>
          <p:cNvPr id="52" name="Рисунок 51" descr=""/>
          <p:cNvPicPr/>
          <p:nvPr/>
        </p:nvPicPr>
        <p:blipFill>
          <a:blip r:embed="rId2"/>
          <a:stretch/>
        </p:blipFill>
        <p:spPr>
          <a:xfrm>
            <a:off x="4771080" y="2520000"/>
            <a:ext cx="3686400" cy="2458080"/>
          </a:xfrm>
          <a:prstGeom prst="rect">
            <a:avLst/>
          </a:prstGeom>
          <a:ln w="0">
            <a:noFill/>
          </a:ln>
        </p:spPr>
      </p:pic>
      <p:pic>
        <p:nvPicPr>
          <p:cNvPr id="53" name="Рисунок 52" descr=""/>
          <p:cNvPicPr/>
          <p:nvPr/>
        </p:nvPicPr>
        <p:blipFill>
          <a:blip r:embed="rId3"/>
          <a:stretch/>
        </p:blipFill>
        <p:spPr>
          <a:xfrm>
            <a:off x="1980000" y="2520000"/>
            <a:ext cx="2492640" cy="249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ject 8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55" name="object 36"/>
          <p:cNvSpPr/>
          <p:nvPr/>
        </p:nvSpPr>
        <p:spPr>
          <a:xfrm>
            <a:off x="613440" y="360000"/>
            <a:ext cx="4964040" cy="357480"/>
          </a:xfrm>
          <a:custGeom>
            <a:avLst/>
            <a:gdLst/>
            <a:ahLst/>
            <a:rect l="l" t="t" r="r" b="b"/>
            <a:pathLst>
              <a:path w="4032885" h="439419">
                <a:moveTo>
                  <a:pt x="3959301" y="0"/>
                </a:moveTo>
                <a:lnTo>
                  <a:pt x="73177" y="0"/>
                </a:lnTo>
                <a:lnTo>
                  <a:pt x="44694" y="5750"/>
                </a:lnTo>
                <a:lnTo>
                  <a:pt x="21434" y="21431"/>
                </a:lnTo>
                <a:lnTo>
                  <a:pt x="5751" y="44684"/>
                </a:lnTo>
                <a:lnTo>
                  <a:pt x="0" y="73151"/>
                </a:lnTo>
                <a:lnTo>
                  <a:pt x="0" y="365887"/>
                </a:lnTo>
                <a:lnTo>
                  <a:pt x="5751" y="394354"/>
                </a:lnTo>
                <a:lnTo>
                  <a:pt x="21434" y="417607"/>
                </a:lnTo>
                <a:lnTo>
                  <a:pt x="44694" y="433288"/>
                </a:lnTo>
                <a:lnTo>
                  <a:pt x="73177" y="439038"/>
                </a:lnTo>
                <a:lnTo>
                  <a:pt x="3959301" y="439038"/>
                </a:lnTo>
                <a:lnTo>
                  <a:pt x="3987769" y="433288"/>
                </a:lnTo>
                <a:lnTo>
                  <a:pt x="4011021" y="417607"/>
                </a:lnTo>
                <a:lnTo>
                  <a:pt x="4026702" y="394354"/>
                </a:lnTo>
                <a:lnTo>
                  <a:pt x="4032453" y="365887"/>
                </a:lnTo>
                <a:lnTo>
                  <a:pt x="4032453" y="73151"/>
                </a:lnTo>
                <a:lnTo>
                  <a:pt x="4026702" y="44684"/>
                </a:lnTo>
                <a:lnTo>
                  <a:pt x="4011021" y="21431"/>
                </a:lnTo>
                <a:lnTo>
                  <a:pt x="3987769" y="5750"/>
                </a:lnTo>
                <a:lnTo>
                  <a:pt x="3959301" y="0"/>
                </a:lnTo>
                <a:close/>
              </a:path>
            </a:pathLst>
          </a:custGeom>
          <a:solidFill>
            <a:srgbClr val="ff7b8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5757480" cy="8956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5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</a:rPr>
              <a:t>                 </a:t>
            </a:r>
            <a:r>
              <a:rPr b="1" lang="ru-RU" sz="1800" spc="-1" strike="noStrike">
                <a:solidFill>
                  <a:srgbClr val="ffffff"/>
                </a:solidFill>
                <a:latin typeface="Arial"/>
              </a:rPr>
              <a:t>Где используют фетр?</a:t>
            </a:r>
            <a:br/>
            <a:r>
              <a:rPr b="1" lang="ru-RU" sz="1800" spc="-1" strike="noStrike">
                <a:latin typeface="Times New Roman"/>
              </a:rPr>
              <a:t>Изготавливают шляпы, перчатки, сапоги, сумки..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EDCDDF62-5DC4-4C9E-82F3-BAB32ABBDDB7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58" name="object 37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59" name="Прямоугольник 104"/>
          <p:cNvSpPr/>
          <p:nvPr/>
        </p:nvSpPr>
        <p:spPr>
          <a:xfrm>
            <a:off x="226800" y="1080000"/>
            <a:ext cx="8696160" cy="68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60" name="Picture 17" descr="Felthat"/>
          <p:cNvPicPr/>
          <p:nvPr/>
        </p:nvPicPr>
        <p:blipFill>
          <a:blip r:embed="rId3"/>
          <a:stretch/>
        </p:blipFill>
        <p:spPr>
          <a:xfrm>
            <a:off x="540000" y="1260000"/>
            <a:ext cx="2867760" cy="20066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22" descr="iCAKNE5B1"/>
          <p:cNvPicPr/>
          <p:nvPr/>
        </p:nvPicPr>
        <p:blipFill>
          <a:blip r:embed="rId4"/>
          <a:stretch/>
        </p:blipFill>
        <p:spPr>
          <a:xfrm>
            <a:off x="2063880" y="3420000"/>
            <a:ext cx="1713960" cy="171396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21" descr="p13643998252243"/>
          <p:cNvPicPr/>
          <p:nvPr/>
        </p:nvPicPr>
        <p:blipFill>
          <a:blip r:embed="rId5"/>
          <a:stretch/>
        </p:blipFill>
        <p:spPr>
          <a:xfrm>
            <a:off x="4103640" y="1297080"/>
            <a:ext cx="2374200" cy="374076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20" descr="роо"/>
          <p:cNvPicPr/>
          <p:nvPr/>
        </p:nvPicPr>
        <p:blipFill>
          <a:blip r:embed="rId6"/>
          <a:stretch/>
        </p:blipFill>
        <p:spPr>
          <a:xfrm>
            <a:off x="6480000" y="1440000"/>
            <a:ext cx="2314440" cy="338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object 12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6117480" cy="1077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1800" spc="-1" strike="noStrike">
                <a:latin typeface="Times New Roman"/>
                <a:ea typeface="Microsoft YaHei"/>
              </a:rPr>
              <a:t>Декорируют интерьер дома. 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Microsoft YaHei"/>
              </a:rPr>
              <a:t> </a:t>
            </a:r>
            <a:br/>
            <a:r>
              <a:rPr b="1" lang="ru-RU" sz="1800" spc="-1" strike="noStrike">
                <a:latin typeface="Times New Roman"/>
                <a:ea typeface="Microsoft YaHei"/>
              </a:rPr>
              <a:t>Изготавливают панно, картины, пледы, подушки, рамки для фото, подставки под горячую посуду, декорируют кружки, банки…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32CFA85B-CF83-4E51-8CFE-953D8D80DF34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67" name="object 14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68" name="Прямоугольник 1"/>
          <p:cNvSpPr/>
          <p:nvPr/>
        </p:nvSpPr>
        <p:spPr>
          <a:xfrm>
            <a:off x="226800" y="1080000"/>
            <a:ext cx="8696160" cy="68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69" name="Picture 25" descr="96698746_4882572_20742411_1205924665_30"/>
          <p:cNvPicPr/>
          <p:nvPr/>
        </p:nvPicPr>
        <p:blipFill>
          <a:blip r:embed="rId3"/>
          <a:stretch/>
        </p:blipFill>
        <p:spPr>
          <a:xfrm>
            <a:off x="141840" y="1440000"/>
            <a:ext cx="3815640" cy="1964160"/>
          </a:xfrm>
          <a:prstGeom prst="rect">
            <a:avLst/>
          </a:prstGeom>
          <a:ln w="0">
            <a:noFill/>
          </a:ln>
        </p:spPr>
      </p:pic>
      <p:pic>
        <p:nvPicPr>
          <p:cNvPr id="70" name="Picture 11" descr="94649451_large_dekor_iz_fetra25"/>
          <p:cNvPicPr/>
          <p:nvPr/>
        </p:nvPicPr>
        <p:blipFill>
          <a:blip r:embed="rId4"/>
          <a:stretch/>
        </p:blipFill>
        <p:spPr>
          <a:xfrm>
            <a:off x="1980000" y="3052800"/>
            <a:ext cx="2489040" cy="1984680"/>
          </a:xfrm>
          <a:prstGeom prst="rect">
            <a:avLst/>
          </a:prstGeom>
          <a:ln w="0">
            <a:noFill/>
          </a:ln>
        </p:spPr>
      </p:pic>
      <p:pic>
        <p:nvPicPr>
          <p:cNvPr id="71" name="Picture 10" descr="2smCye2iVB8"/>
          <p:cNvPicPr/>
          <p:nvPr/>
        </p:nvPicPr>
        <p:blipFill>
          <a:blip r:embed="rId5"/>
          <a:stretch/>
        </p:blipFill>
        <p:spPr>
          <a:xfrm>
            <a:off x="4637880" y="1260000"/>
            <a:ext cx="2199600" cy="2734200"/>
          </a:xfrm>
          <a:prstGeom prst="rect">
            <a:avLst/>
          </a:prstGeom>
          <a:ln w="0">
            <a:noFill/>
          </a:ln>
        </p:spPr>
      </p:pic>
      <p:pic>
        <p:nvPicPr>
          <p:cNvPr id="72" name="Picture 9" descr="1"/>
          <p:cNvPicPr/>
          <p:nvPr/>
        </p:nvPicPr>
        <p:blipFill>
          <a:blip r:embed="rId6"/>
          <a:stretch/>
        </p:blipFill>
        <p:spPr>
          <a:xfrm>
            <a:off x="6200640" y="3240000"/>
            <a:ext cx="2436840" cy="170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object 13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6117480" cy="717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latin typeface="Times New Roman"/>
              </a:rPr>
              <a:t>Из фетра шьют игрушки и карнавальные костюмы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C6D905D7-322D-40E2-9764-7CF3D22664AC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76" name="object 44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77" name="Прямоугольник 2"/>
          <p:cNvSpPr/>
          <p:nvPr/>
        </p:nvSpPr>
        <p:spPr>
          <a:xfrm>
            <a:off x="226800" y="1080000"/>
            <a:ext cx="8696160" cy="68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78" name="Picture 1" descr="7-pTeh47jbs"/>
          <p:cNvPicPr/>
          <p:nvPr/>
        </p:nvPicPr>
        <p:blipFill>
          <a:blip r:embed="rId3"/>
          <a:stretch/>
        </p:blipFill>
        <p:spPr>
          <a:xfrm>
            <a:off x="360000" y="1080000"/>
            <a:ext cx="2277360" cy="305748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14" descr="getImageCA6ZNNM3"/>
          <p:cNvPicPr/>
          <p:nvPr/>
        </p:nvPicPr>
        <p:blipFill>
          <a:blip r:embed="rId4"/>
          <a:stretch/>
        </p:blipFill>
        <p:spPr>
          <a:xfrm>
            <a:off x="5580000" y="1440000"/>
            <a:ext cx="3238920" cy="2578680"/>
          </a:xfrm>
          <a:prstGeom prst="rect">
            <a:avLst/>
          </a:prstGeom>
          <a:ln w="0">
            <a:noFill/>
          </a:ln>
        </p:spPr>
      </p:pic>
      <p:pic>
        <p:nvPicPr>
          <p:cNvPr id="80" name="Picture 16" descr="NGShA3fnsnE"/>
          <p:cNvPicPr/>
          <p:nvPr/>
        </p:nvPicPr>
        <p:blipFill>
          <a:blip r:embed="rId5"/>
          <a:stretch/>
        </p:blipFill>
        <p:spPr>
          <a:xfrm>
            <a:off x="2880000" y="720000"/>
            <a:ext cx="2535840" cy="201852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7" descr="94812943_large_imag__1_"/>
          <p:cNvPicPr/>
          <p:nvPr/>
        </p:nvPicPr>
        <p:blipFill>
          <a:blip r:embed="rId6"/>
          <a:stretch/>
        </p:blipFill>
        <p:spPr>
          <a:xfrm>
            <a:off x="2880000" y="2880000"/>
            <a:ext cx="2579760" cy="193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object 45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6117480" cy="897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latin typeface="Times New Roman"/>
              </a:rPr>
              <a:t>Фетр отлично подходит для создания украшений, заколок, брошей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F89146EC-F30E-468A-A8C0-84E29535A8FF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85" name="object 46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86" name="Прямоугольник 3"/>
          <p:cNvSpPr/>
          <p:nvPr/>
        </p:nvSpPr>
        <p:spPr>
          <a:xfrm>
            <a:off x="226800" y="1080000"/>
            <a:ext cx="8696160" cy="68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87" name="Picture 8" descr="77283705_large_67256446_il_570xN"/>
          <p:cNvPicPr/>
          <p:nvPr/>
        </p:nvPicPr>
        <p:blipFill>
          <a:blip r:embed="rId3"/>
          <a:stretch/>
        </p:blipFill>
        <p:spPr>
          <a:xfrm>
            <a:off x="540000" y="1080000"/>
            <a:ext cx="1977480" cy="197784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2" descr="5526179"/>
          <p:cNvPicPr/>
          <p:nvPr/>
        </p:nvPicPr>
        <p:blipFill>
          <a:blip r:embed="rId4"/>
          <a:stretch/>
        </p:blipFill>
        <p:spPr>
          <a:xfrm>
            <a:off x="6120000" y="2520000"/>
            <a:ext cx="2732400" cy="2311920"/>
          </a:xfrm>
          <a:prstGeom prst="rect">
            <a:avLst/>
          </a:prstGeom>
          <a:ln w="0">
            <a:noFill/>
          </a:ln>
        </p:spPr>
      </p:pic>
      <p:pic>
        <p:nvPicPr>
          <p:cNvPr id="89" name="Рисунок 88" descr=""/>
          <p:cNvPicPr/>
          <p:nvPr/>
        </p:nvPicPr>
        <p:blipFill>
          <a:blip r:embed="rId5"/>
          <a:stretch/>
        </p:blipFill>
        <p:spPr>
          <a:xfrm>
            <a:off x="3351960" y="1080000"/>
            <a:ext cx="2585520" cy="2697480"/>
          </a:xfrm>
          <a:prstGeom prst="rect">
            <a:avLst/>
          </a:prstGeom>
          <a:ln w="0">
            <a:noFill/>
          </a:ln>
        </p:spPr>
      </p:pic>
      <p:pic>
        <p:nvPicPr>
          <p:cNvPr id="90" name="Рисунок 89" descr=""/>
          <p:cNvPicPr/>
          <p:nvPr/>
        </p:nvPicPr>
        <p:blipFill>
          <a:blip r:embed="rId6"/>
          <a:stretch/>
        </p:blipFill>
        <p:spPr>
          <a:xfrm>
            <a:off x="1260000" y="3060000"/>
            <a:ext cx="1977480" cy="197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object 19" descr=""/>
          <p:cNvPicPr/>
          <p:nvPr/>
        </p:nvPicPr>
        <p:blipFill>
          <a:blip r:embed="rId1"/>
          <a:stretch/>
        </p:blipFill>
        <p:spPr>
          <a:xfrm>
            <a:off x="0" y="3195720"/>
            <a:ext cx="1981080" cy="1941480"/>
          </a:xfrm>
          <a:prstGeom prst="rect">
            <a:avLst/>
          </a:prstGeom>
          <a:ln w="0">
            <a:noFill/>
          </a:ln>
        </p:spPr>
      </p:pic>
      <p:sp>
        <p:nvSpPr>
          <p:cNvPr id="92" name="object 39"/>
          <p:cNvSpPr/>
          <p:nvPr/>
        </p:nvSpPr>
        <p:spPr>
          <a:xfrm>
            <a:off x="570240" y="1242720"/>
            <a:ext cx="5009760" cy="272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 anchor="t">
            <a:sp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latin typeface="Times New Roman"/>
                <a:ea typeface="Microsoft YaHei"/>
              </a:rPr>
              <a:t>Экологическая чистота</a:t>
            </a:r>
            <a:endParaRPr b="0" lang="ru-RU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latin typeface="Times New Roman"/>
                <a:ea typeface="Microsoft YaHei"/>
              </a:rPr>
              <a:t>Не имеет лицевой и изнаночной стороны</a:t>
            </a:r>
            <a:endParaRPr b="0" lang="ru-RU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latin typeface="Times New Roman"/>
                <a:ea typeface="Microsoft YaHei"/>
              </a:rPr>
              <a:t>Приклеивается, пришивается</a:t>
            </a:r>
            <a:endParaRPr b="0" lang="ru-RU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latin typeface="Times New Roman"/>
                <a:ea typeface="Microsoft YaHei"/>
              </a:rPr>
              <a:t>Режется без образования бахромы</a:t>
            </a:r>
            <a:endParaRPr b="0" lang="ru-RU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latin typeface="Times New Roman"/>
                <a:ea typeface="Microsoft YaHei"/>
              </a:rPr>
              <a:t>Высокая стойкость к истиранию</a:t>
            </a:r>
            <a:endParaRPr b="0" lang="ru-RU" sz="2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u-RU" sz="2200" spc="-1" strike="noStrike">
                <a:latin typeface="Times New Roman"/>
                <a:ea typeface="Microsoft YaHei"/>
              </a:rPr>
              <a:t>Не мнется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</p:txBody>
      </p:sp>
      <p:sp>
        <p:nvSpPr>
          <p:cNvPr id="93" name="PlaceHolder 1"/>
          <p:cNvSpPr>
            <a:spLocks noGrp="1"/>
          </p:cNvSpPr>
          <p:nvPr>
            <p:ph type="sldNum"/>
          </p:nvPr>
        </p:nvSpPr>
        <p:spPr>
          <a:xfrm>
            <a:off x="8386560" y="4811040"/>
            <a:ext cx="240840" cy="297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8160">
              <a:lnSpc>
                <a:spcPts val="1429"/>
              </a:lnSpc>
            </a:pPr>
            <a:fld id="{1583B404-CB9B-4291-ABDD-DD4AE5F3E8E6}" type="slidenum">
              <a:rPr b="0" lang="ru-RU" sz="1200" spc="-1" strike="noStrike">
                <a:solidFill>
                  <a:srgbClr val="888888"/>
                </a:solidFill>
                <a:latin typeface="Microsoft Sans Serif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pic>
        <p:nvPicPr>
          <p:cNvPr id="94" name="object 40" descr=""/>
          <p:cNvPicPr/>
          <p:nvPr/>
        </p:nvPicPr>
        <p:blipFill>
          <a:blip r:embed="rId2"/>
          <a:stretch/>
        </p:blipFill>
        <p:spPr>
          <a:xfrm>
            <a:off x="6367320" y="0"/>
            <a:ext cx="2770560" cy="1374480"/>
          </a:xfrm>
          <a:prstGeom prst="rect">
            <a:avLst/>
          </a:prstGeom>
          <a:ln w="0">
            <a:noFill/>
          </a:ln>
        </p:spPr>
      </p:pic>
      <p:sp>
        <p:nvSpPr>
          <p:cNvPr id="95" name="object 41"/>
          <p:cNvSpPr/>
          <p:nvPr/>
        </p:nvSpPr>
        <p:spPr>
          <a:xfrm>
            <a:off x="611280" y="599040"/>
            <a:ext cx="3959640" cy="433440"/>
          </a:xfrm>
          <a:custGeom>
            <a:avLst/>
            <a:gdLst/>
            <a:ahLst/>
            <a:rect l="l" t="t" r="r" b="b"/>
            <a:pathLst>
              <a:path w="4032885" h="439419">
                <a:moveTo>
                  <a:pt x="3959301" y="0"/>
                </a:moveTo>
                <a:lnTo>
                  <a:pt x="73177" y="0"/>
                </a:lnTo>
                <a:lnTo>
                  <a:pt x="44694" y="5750"/>
                </a:lnTo>
                <a:lnTo>
                  <a:pt x="21434" y="21431"/>
                </a:lnTo>
                <a:lnTo>
                  <a:pt x="5751" y="44684"/>
                </a:lnTo>
                <a:lnTo>
                  <a:pt x="0" y="73151"/>
                </a:lnTo>
                <a:lnTo>
                  <a:pt x="0" y="365887"/>
                </a:lnTo>
                <a:lnTo>
                  <a:pt x="5751" y="394354"/>
                </a:lnTo>
                <a:lnTo>
                  <a:pt x="21434" y="417607"/>
                </a:lnTo>
                <a:lnTo>
                  <a:pt x="44694" y="433288"/>
                </a:lnTo>
                <a:lnTo>
                  <a:pt x="73177" y="439038"/>
                </a:lnTo>
                <a:lnTo>
                  <a:pt x="3959301" y="439038"/>
                </a:lnTo>
                <a:lnTo>
                  <a:pt x="3987769" y="433288"/>
                </a:lnTo>
                <a:lnTo>
                  <a:pt x="4011021" y="417607"/>
                </a:lnTo>
                <a:lnTo>
                  <a:pt x="4026702" y="394354"/>
                </a:lnTo>
                <a:lnTo>
                  <a:pt x="4032453" y="365887"/>
                </a:lnTo>
                <a:lnTo>
                  <a:pt x="4032453" y="73151"/>
                </a:lnTo>
                <a:lnTo>
                  <a:pt x="4026702" y="44684"/>
                </a:lnTo>
                <a:lnTo>
                  <a:pt x="4011021" y="21431"/>
                </a:lnTo>
                <a:lnTo>
                  <a:pt x="3987769" y="5750"/>
                </a:lnTo>
                <a:lnTo>
                  <a:pt x="3959301" y="0"/>
                </a:lnTo>
                <a:close/>
              </a:path>
            </a:pathLst>
          </a:custGeom>
          <a:solidFill>
            <a:srgbClr val="ff7b8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PlaceHolder 7"/>
          <p:cNvSpPr/>
          <p:nvPr/>
        </p:nvSpPr>
        <p:spPr>
          <a:xfrm>
            <a:off x="712080" y="663120"/>
            <a:ext cx="4863960" cy="41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Преимущества фетра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3"/>
          <a:stretch/>
        </p:blipFill>
        <p:spPr>
          <a:xfrm>
            <a:off x="5263200" y="1290240"/>
            <a:ext cx="3737160" cy="248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Application>LibreOffice/7.2.2.2$Windows_X86_64 LibreOffice_project/02b2acce88a210515b4a5bb2e46cbfb63fe97d56</Application>
  <AppVersion>15.0000</AppVersion>
  <Words>246</Words>
  <Paragraphs>64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2022-10-15T04:10:21Z</dcterms:created>
  <dc:creator>SERVER</dc:creator>
  <dc:description/>
  <dc:language>ru-RU</dc:language>
  <cp:lastModifiedBy/>
  <dcterms:modified xsi:type="dcterms:W3CDTF">2023-03-03T14:08:44Z</dcterms:modified>
  <cp:revision>54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2022-10-15T00:00:00Z</vt:filetime>
  </property>
  <property fmtid="{D5CDD505-2E9C-101B-9397-08002B2CF9AE}" pid="5" name="PresentationFormat">
    <vt:lpwstr>Экран (16:9)</vt:lpwstr>
  </property>
  <property fmtid="{D5CDD505-2E9C-101B-9397-08002B2CF9AE}" pid="6" name="Slides">
    <vt:i4>17</vt:i4>
  </property>
</Properties>
</file>